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78" r:id="rId5"/>
    <p:sldId id="293" r:id="rId6"/>
    <p:sldId id="279" r:id="rId7"/>
    <p:sldId id="280" r:id="rId8"/>
    <p:sldId id="281" r:id="rId9"/>
    <p:sldId id="289" r:id="rId10"/>
    <p:sldId id="282" r:id="rId11"/>
    <p:sldId id="290" r:id="rId12"/>
    <p:sldId id="291" r:id="rId13"/>
    <p:sldId id="292" r:id="rId14"/>
    <p:sldId id="294" r:id="rId15"/>
    <p:sldId id="295" r:id="rId16"/>
    <p:sldId id="296" r:id="rId17"/>
    <p:sldId id="298" r:id="rId18"/>
    <p:sldId id="297" r:id="rId19"/>
    <p:sldId id="283" r:id="rId20"/>
    <p:sldId id="284" r:id="rId21"/>
    <p:sldId id="285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0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Project Presentation</a:t>
            </a:r>
          </a:p>
          <a:p>
            <a:pPr algn="l"/>
            <a:r>
              <a:rPr lang="en-US" dirty="0"/>
              <a:t>GROUP NO: 05</a:t>
            </a:r>
            <a:endParaRPr lang="en-US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75F8E-765C-3903-57D6-FF9154AB20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9"/>
          <a:stretch/>
        </p:blipFill>
        <p:spPr>
          <a:xfrm>
            <a:off x="561568" y="399316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0723-400C-79A4-85D3-4439D326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1318"/>
            <a:ext cx="10353762" cy="978011"/>
          </a:xfrm>
        </p:spPr>
        <p:txBody>
          <a:bodyPr/>
          <a:lstStyle/>
          <a:p>
            <a:r>
              <a:rPr lang="en-IN" dirty="0"/>
              <a:t>PROJECT DEMONSTRATION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ED4A456-00AE-4466-DDFE-C2AC1BCEF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550" y="1922560"/>
            <a:ext cx="5442636" cy="37147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C702C-536D-2D8B-7154-B3B8A5543B08}"/>
              </a:ext>
            </a:extLst>
          </p:cNvPr>
          <p:cNvSpPr txBox="1"/>
          <p:nvPr/>
        </p:nvSpPr>
        <p:spPr>
          <a:xfrm>
            <a:off x="2726693" y="1447137"/>
            <a:ext cx="503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NDVI layer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54C9F-CF9D-333B-1950-8E893AFB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268" y="1922560"/>
            <a:ext cx="5104737" cy="3714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EE45B3-609E-E5BB-DA6C-D2863D950A2D}"/>
              </a:ext>
            </a:extLst>
          </p:cNvPr>
          <p:cNvSpPr txBox="1"/>
          <p:nvPr/>
        </p:nvSpPr>
        <p:spPr>
          <a:xfrm>
            <a:off x="7108466" y="1466611"/>
            <a:ext cx="470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HDF from NDVI layer is used in </a:t>
            </a:r>
            <a:r>
              <a:rPr lang="en-IN" dirty="0" err="1"/>
              <a:t>HDFView</a:t>
            </a:r>
            <a:r>
              <a:rPr lang="en-IN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3802D-8921-C368-BBCA-12AE19CC9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9"/>
          <a:stretch/>
        </p:blipFill>
        <p:spPr>
          <a:xfrm>
            <a:off x="338931" y="286730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97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0108-11BE-A8B9-22AF-EF2A7204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8540"/>
            <a:ext cx="10353762" cy="1081377"/>
          </a:xfrm>
        </p:spPr>
        <p:txBody>
          <a:bodyPr/>
          <a:lstStyle/>
          <a:p>
            <a:r>
              <a:rPr lang="en-IN" dirty="0"/>
              <a:t>PROJECT DEMONSTRATION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2D86F-D2D8-88C5-3858-F36538D89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78" y="1436451"/>
            <a:ext cx="6659217" cy="4153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C172A-A643-A373-574E-89526A1D7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339" y="1436451"/>
            <a:ext cx="5129219" cy="4153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39C75-11CD-C206-9BDA-44205201EBA5}"/>
              </a:ext>
            </a:extLst>
          </p:cNvPr>
          <p:cNvSpPr txBox="1"/>
          <p:nvPr/>
        </p:nvSpPr>
        <p:spPr>
          <a:xfrm>
            <a:off x="360947" y="6079958"/>
            <a:ext cx="1147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NDVI MATRIX EXTRACTION (csv)  for range (500-549)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ED4FA-9D38-E7A0-A9B7-15FAD6C17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9"/>
          <a:stretch/>
        </p:blipFill>
        <p:spPr>
          <a:xfrm>
            <a:off x="235564" y="170187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0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B729-E942-8AB0-2509-EAF2742A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3123"/>
            <a:ext cx="10353762" cy="1073427"/>
          </a:xfrm>
        </p:spPr>
        <p:txBody>
          <a:bodyPr/>
          <a:lstStyle/>
          <a:p>
            <a:r>
              <a:rPr lang="en-IN" dirty="0"/>
              <a:t>PROJECT DEMONSTRATION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1DF2B-B423-6F83-3ACA-5DDF4F38A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048" y="1411536"/>
            <a:ext cx="3065139" cy="16099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B75B4-DA7F-BB62-5592-B29A9BA6C29C}"/>
              </a:ext>
            </a:extLst>
          </p:cNvPr>
          <p:cNvSpPr txBox="1"/>
          <p:nvPr/>
        </p:nvSpPr>
        <p:spPr>
          <a:xfrm>
            <a:off x="5104737" y="1916264"/>
            <a:ext cx="431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Libraries Used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A145D3F-EF0D-C711-AD49-59AE9845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48" y="3277925"/>
            <a:ext cx="6739727" cy="32458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FD56FD-A46A-2079-092D-58B8BAE8024D}"/>
              </a:ext>
            </a:extLst>
          </p:cNvPr>
          <p:cNvSpPr txBox="1"/>
          <p:nvPr/>
        </p:nvSpPr>
        <p:spPr>
          <a:xfrm>
            <a:off x="7895645" y="4261899"/>
            <a:ext cx="375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Function to load the data into </a:t>
            </a:r>
            <a:r>
              <a:rPr lang="en-IN" dirty="0" err="1"/>
              <a:t>dataframe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1069A3-6AD0-AE59-ED54-527B495B8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9"/>
          <a:stretch/>
        </p:blipFill>
        <p:spPr>
          <a:xfrm>
            <a:off x="338931" y="286730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25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D1CF-50EE-E8BE-3C36-52D893DA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5172"/>
            <a:ext cx="10353762" cy="850790"/>
          </a:xfrm>
        </p:spPr>
        <p:txBody>
          <a:bodyPr/>
          <a:lstStyle/>
          <a:p>
            <a:r>
              <a:rPr lang="en-IN" dirty="0"/>
              <a:t>PROJECT DEMONSTRATION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5BCE90-54EE-C881-BBF7-7B9AD82F0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26" y="1486896"/>
            <a:ext cx="4731631" cy="25570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E7403-FEC9-378A-D285-AA3708E1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891" y="1486895"/>
            <a:ext cx="5340624" cy="25570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6FB76B-0ED2-7412-3F88-609B75875F0C}"/>
              </a:ext>
            </a:extLst>
          </p:cNvPr>
          <p:cNvSpPr txBox="1"/>
          <p:nvPr/>
        </p:nvSpPr>
        <p:spPr>
          <a:xfrm>
            <a:off x="463826" y="985962"/>
            <a:ext cx="1115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Analysing and Plotting  the DATA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89BF17C-7A61-4AF7-5CAE-EF6825B39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431" y="4165755"/>
            <a:ext cx="4572396" cy="25570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C12E5-97EF-2529-B398-5A27E17AF6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9"/>
          <a:stretch/>
        </p:blipFill>
        <p:spPr>
          <a:xfrm>
            <a:off x="256104" y="149460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35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34EE-16BB-A96D-259B-19F78AD8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9026"/>
            <a:ext cx="10353762" cy="907774"/>
          </a:xfrm>
        </p:spPr>
        <p:txBody>
          <a:bodyPr/>
          <a:lstStyle/>
          <a:p>
            <a:r>
              <a:rPr lang="en-IN" dirty="0"/>
              <a:t>PROJECT DEMONSTRATION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F4CE9-4070-22BF-76CD-B1703479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4" y="987287"/>
            <a:ext cx="4539429" cy="2441713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35FAFCA-E63D-D773-1E87-B83C0AA4C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44410" y="1066800"/>
            <a:ext cx="2658427" cy="48609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0B37F9-5944-E034-C6BE-39748052A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54" y="3497262"/>
            <a:ext cx="6092812" cy="3147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5A07E-1EE7-7F0A-ADBB-A6AA1DC36B5B}"/>
              </a:ext>
            </a:extLst>
          </p:cNvPr>
          <p:cNvSpPr txBox="1"/>
          <p:nvPr/>
        </p:nvSpPr>
        <p:spPr>
          <a:xfrm>
            <a:off x="6543923" y="4357315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Model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EB5B1-6DCF-1BEE-8F8C-60F229DE2790}"/>
              </a:ext>
            </a:extLst>
          </p:cNvPr>
          <p:cNvSpPr txBox="1"/>
          <p:nvPr/>
        </p:nvSpPr>
        <p:spPr>
          <a:xfrm>
            <a:off x="5136543" y="1852654"/>
            <a:ext cx="353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LSTM Building Blocks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7ECF0B-39DD-004F-66F3-BF037F0D7B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9"/>
          <a:stretch/>
        </p:blipFill>
        <p:spPr>
          <a:xfrm>
            <a:off x="145808" y="146775"/>
            <a:ext cx="865414" cy="6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78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91F4-2882-BCF3-B394-7004C42A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168842"/>
          </a:xfrm>
        </p:spPr>
        <p:txBody>
          <a:bodyPr/>
          <a:lstStyle/>
          <a:p>
            <a:r>
              <a:rPr lang="en-IN" dirty="0"/>
              <a:t>PROJECT DEMONSTRATION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CA20F1-3891-5FB5-971E-F9756E3EF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672" y="2573046"/>
            <a:ext cx="5668203" cy="3625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F51DA-A3FC-39F5-7A6E-F7CD4492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16" y="1140910"/>
            <a:ext cx="8100762" cy="1188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F9469-912B-3046-B1F4-C5CA2FFE679E}"/>
              </a:ext>
            </a:extLst>
          </p:cNvPr>
          <p:cNvSpPr txBox="1"/>
          <p:nvPr/>
        </p:nvSpPr>
        <p:spPr>
          <a:xfrm>
            <a:off x="9124660" y="1455445"/>
            <a:ext cx="192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&lt;=        Code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CA3F7-EA77-4310-BB11-8F0ED7109547}"/>
              </a:ext>
            </a:extLst>
          </p:cNvPr>
          <p:cNvSpPr txBox="1"/>
          <p:nvPr/>
        </p:nvSpPr>
        <p:spPr>
          <a:xfrm>
            <a:off x="7034004" y="2388380"/>
            <a:ext cx="492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USER INTERFACE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3B654-330A-EBD2-943D-412C91F33E7F}"/>
              </a:ext>
            </a:extLst>
          </p:cNvPr>
          <p:cNvSpPr txBox="1"/>
          <p:nvPr/>
        </p:nvSpPr>
        <p:spPr>
          <a:xfrm>
            <a:off x="6726803" y="2997642"/>
            <a:ext cx="378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&lt;=      X – Y coordinates as Inputs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2040A-92D4-FAC0-4B52-417662486C25}"/>
              </a:ext>
            </a:extLst>
          </p:cNvPr>
          <p:cNvSpPr txBox="1"/>
          <p:nvPr/>
        </p:nvSpPr>
        <p:spPr>
          <a:xfrm>
            <a:off x="6901732" y="5017273"/>
            <a:ext cx="478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&lt;=    Predicted Values for next twelve months as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8E3E23-650B-E63F-C40F-50C59689C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9"/>
          <a:stretch/>
        </p:blipFill>
        <p:spPr>
          <a:xfrm>
            <a:off x="187857" y="73837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8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1243-381A-9B98-B067-481845D3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26003"/>
            <a:ext cx="10353762" cy="1094481"/>
          </a:xfrm>
        </p:spPr>
        <p:txBody>
          <a:bodyPr/>
          <a:lstStyle/>
          <a:p>
            <a:r>
              <a:rPr lang="en-IN" dirty="0"/>
              <a:t>TEST PLAN AND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5D9A-313B-3A11-D9D6-8081584EF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3798"/>
            <a:ext cx="10353762" cy="4297402"/>
          </a:xfrm>
        </p:spPr>
        <p:txBody>
          <a:bodyPr/>
          <a:lstStyle/>
          <a:p>
            <a:pPr algn="ctr"/>
            <a:r>
              <a:rPr lang="en-IN" dirty="0"/>
              <a:t>Block wise testing of all the code blocks and functions.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44426-ED92-3773-EA0C-C6F46EC5D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9"/>
          <a:stretch/>
        </p:blipFill>
        <p:spPr>
          <a:xfrm>
            <a:off x="338931" y="286730"/>
            <a:ext cx="865414" cy="1021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89872-4587-06A8-FA22-282943DF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9" y="2056949"/>
            <a:ext cx="4752357" cy="1817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AE0D8-4CC1-7423-721B-07A983B6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9" y="4178969"/>
            <a:ext cx="4752357" cy="2101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367C6B-B755-9172-A9EB-23A51E2C3C9A}"/>
              </a:ext>
            </a:extLst>
          </p:cNvPr>
          <p:cNvSpPr txBox="1"/>
          <p:nvPr/>
        </p:nvSpPr>
        <p:spPr>
          <a:xfrm>
            <a:off x="3320835" y="5633681"/>
            <a:ext cx="1000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TO BE IMPLEMENTED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B6718D-2EB3-92C7-48BE-6EF065A46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358" y="2831431"/>
            <a:ext cx="5542547" cy="23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9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90B4-642E-761C-8C2B-EDB1FFA5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2394"/>
            <a:ext cx="10353762" cy="1216550"/>
          </a:xfrm>
        </p:spPr>
        <p:txBody>
          <a:bodyPr/>
          <a:lstStyle/>
          <a:p>
            <a:r>
              <a:rPr lang="en-IN" dirty="0"/>
              <a:t>RESULT AND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2A74E-1169-9832-B414-335F12B6E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9"/>
          <a:stretch/>
        </p:blipFill>
        <p:spPr>
          <a:xfrm>
            <a:off x="171954" y="218137"/>
            <a:ext cx="865414" cy="102116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DD26E5E-82E0-F426-2E74-AADDBB263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20292" y="2069964"/>
            <a:ext cx="3258958" cy="332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22C1E-E7C8-C235-85CC-D8F39A027396}"/>
              </a:ext>
            </a:extLst>
          </p:cNvPr>
          <p:cNvSpPr txBox="1"/>
          <p:nvPr/>
        </p:nvSpPr>
        <p:spPr>
          <a:xfrm>
            <a:off x="532738" y="2331721"/>
            <a:ext cx="7720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As shown in the figure, basic user interface is implemented to provide the predictions for the next twelve months.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model, when trained over two hundred epochs, gives a root mean squared error loss of 0.0844 over the training data and  a root mean squared error loss of 0.12 over the test data.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59BB7-04B9-2593-9FCE-9C4EFF793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38" y="4618646"/>
            <a:ext cx="2941575" cy="891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034F66-9BAB-3C41-6D12-2BDD9139E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513" y="4363353"/>
            <a:ext cx="3017782" cy="14022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316655-D5D4-214F-C4D5-C9EA3FF7913C}"/>
              </a:ext>
            </a:extLst>
          </p:cNvPr>
          <p:cNvSpPr txBox="1"/>
          <p:nvPr/>
        </p:nvSpPr>
        <p:spPr>
          <a:xfrm>
            <a:off x="2210462" y="5987534"/>
            <a:ext cx="752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Crops suitable for respective NDVI values</a:t>
            </a:r>
          </a:p>
        </p:txBody>
      </p:sp>
    </p:spTree>
    <p:extLst>
      <p:ext uri="{BB962C8B-B14F-4D97-AF65-F5344CB8AC3E}">
        <p14:creationId xmlns:p14="http://schemas.microsoft.com/office/powerpoint/2010/main" val="383725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4B414-B2F2-7010-8C32-5A59A580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82" y="281984"/>
            <a:ext cx="10353762" cy="1257300"/>
          </a:xfrm>
        </p:spPr>
        <p:txBody>
          <a:bodyPr/>
          <a:lstStyle/>
          <a:p>
            <a:r>
              <a:rPr lang="en-IN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37898-3930-C3A3-9379-CE4CCC5DC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39284"/>
            <a:ext cx="10353762" cy="425191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Through this project, it is demonstrated that the NDVI values for a particular location can be predicted using a learning model.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Given the crops that can be grown on a given set of NDVI values, accurate predictions can be made as to which crop can be cultivated at a given location , thus enabling the farmer to increase his yield.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This would be beneficial to the farmers of our state Karnataka since very few implementations have been made here.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In Future, we can create an application that will extract the location and give accurate predictions using the historical data for the location.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Provide Real-time analytics which help the agricultural experts to make better predictions which in turn  helps the farmers.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2AA9C-65CB-A12D-9641-977894514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9"/>
          <a:stretch/>
        </p:blipFill>
        <p:spPr>
          <a:xfrm>
            <a:off x="218668" y="400050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17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F161-8242-ADC7-3DB9-B562AA92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8730"/>
            <a:ext cx="10353762" cy="1021168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7DDF3-8A18-4A10-AF82-45E64F471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42554"/>
            <a:ext cx="10353762" cy="4248646"/>
          </a:xfrm>
        </p:spPr>
        <p:txBody>
          <a:bodyPr>
            <a:normAutofit fontScale="55000" lnSpcReduction="20000"/>
          </a:bodyPr>
          <a:lstStyle/>
          <a:p>
            <a:r>
              <a:rPr lang="en-IN" dirty="0"/>
              <a:t>1. Ahmadi H, </a:t>
            </a:r>
            <a:r>
              <a:rPr lang="en-IN" dirty="0" err="1"/>
              <a:t>Nusrath</a:t>
            </a:r>
            <a:r>
              <a:rPr lang="en-IN" dirty="0"/>
              <a:t> A, “Vegetation change Detection of </a:t>
            </a:r>
            <a:r>
              <a:rPr lang="en-IN" dirty="0" err="1"/>
              <a:t>Neka</a:t>
            </a:r>
            <a:r>
              <a:rPr lang="en-IN" dirty="0"/>
              <a:t> river in Iran by using remote sensing and GIS”, Journal of geography and Geology, </a:t>
            </a:r>
          </a:p>
          <a:p>
            <a:r>
              <a:rPr lang="en-IN" dirty="0"/>
              <a:t>2 (1)., pp. 58-67., 20122.	</a:t>
            </a:r>
            <a:r>
              <a:rPr lang="en-IN" dirty="0" err="1"/>
              <a:t>Karaburun</a:t>
            </a:r>
            <a:r>
              <a:rPr lang="en-IN" dirty="0"/>
              <a:t> A. A. K. Bhandari, “Estimation of C factor for soil erosion modelling using NDVI in </a:t>
            </a:r>
            <a:r>
              <a:rPr lang="en-IN" dirty="0" err="1"/>
              <a:t>Buyukcekmece</a:t>
            </a:r>
            <a:r>
              <a:rPr lang="en-IN" dirty="0"/>
              <a:t> watershed”, </a:t>
            </a:r>
            <a:r>
              <a:rPr lang="en-IN" dirty="0" err="1"/>
              <a:t>Ozean</a:t>
            </a:r>
            <a:r>
              <a:rPr lang="en-IN" dirty="0"/>
              <a:t> Journal of applied sciences </a:t>
            </a:r>
          </a:p>
          <a:p>
            <a:r>
              <a:rPr lang="en-IN" dirty="0"/>
              <a:t>3, 77-85., 2010.3.	Chouhan R, Rao N," Vegetation detection in Multi spectral remote sensing images: protective Role-analysis of coastal vegetation in 2004 Indian Ocean Tsunami. Geo-Information for Disaster Management ”, Procedia Technology 6, pp., 612 – 621., 2012.</a:t>
            </a:r>
          </a:p>
          <a:p>
            <a:r>
              <a:rPr lang="en-IN" dirty="0"/>
              <a:t>4.	</a:t>
            </a:r>
            <a:r>
              <a:rPr lang="en-IN" dirty="0" err="1"/>
              <a:t>Xie</a:t>
            </a:r>
            <a:r>
              <a:rPr lang="en-IN" dirty="0"/>
              <a:t> Y, Zhao X, Li L, Wang H,” Calculating NDVI for landsat7-etm data after atmospheric Correction using 6s model: a case study in </a:t>
            </a:r>
            <a:r>
              <a:rPr lang="en-IN" dirty="0" err="1"/>
              <a:t>Zhangye</a:t>
            </a:r>
            <a:r>
              <a:rPr lang="en-IN" dirty="0"/>
              <a:t> City, China, In proceeding IEEE Geo Informatics 18th international conference, pp. 1-4., 2010.</a:t>
            </a:r>
          </a:p>
          <a:p>
            <a:r>
              <a:rPr lang="en-IN" dirty="0"/>
              <a:t>5.	Hu Y, </a:t>
            </a:r>
            <a:r>
              <a:rPr lang="en-IN" dirty="0">
                <a:latin typeface="+mj-lt"/>
              </a:rPr>
              <a:t>Ban</a:t>
            </a:r>
            <a:r>
              <a:rPr lang="en-IN" dirty="0"/>
              <a:t> Y, Zhang X, Liu J, Zhuang. </a:t>
            </a:r>
            <a:r>
              <a:rPr lang="en-IN" dirty="0" err="1"/>
              <a:t>D,”Spatial</a:t>
            </a:r>
            <a:r>
              <a:rPr lang="en-IN" dirty="0"/>
              <a:t>- temporal pattern of GIMMS NDVI and its dynamics in Mongolian Plateau”, In IEEE Proceeding on earth observation and remote sensing applications, pp.1-6., 2008.</a:t>
            </a:r>
          </a:p>
          <a:p>
            <a:r>
              <a:rPr lang="en-IN" dirty="0"/>
              <a:t>6.	 </a:t>
            </a:r>
            <a:r>
              <a:rPr lang="en-IN" dirty="0" err="1"/>
              <a:t>Merwan</a:t>
            </a:r>
            <a:r>
              <a:rPr lang="en-IN" dirty="0"/>
              <a:t> </a:t>
            </a:r>
            <a:r>
              <a:rPr lang="en-IN" dirty="0" err="1"/>
              <a:t>Achibeta</a:t>
            </a:r>
            <a:r>
              <a:rPr lang="en-IN" dirty="0"/>
              <a:t>, Stefan </a:t>
            </a:r>
            <a:r>
              <a:rPr lang="en-IN" dirty="0" err="1"/>
              <a:t>Balevb</a:t>
            </a:r>
            <a:r>
              <a:rPr lang="en-IN" dirty="0"/>
              <a:t>, Antoine </a:t>
            </a:r>
            <a:r>
              <a:rPr lang="en-IN" dirty="0" err="1"/>
              <a:t>Dutotb</a:t>
            </a:r>
            <a:r>
              <a:rPr lang="en-IN" dirty="0"/>
              <a:t>, Damien </a:t>
            </a:r>
            <a:r>
              <a:rPr lang="en-IN" dirty="0" err="1"/>
              <a:t>Olivierb</a:t>
            </a:r>
            <a:r>
              <a:rPr lang="en-IN" dirty="0"/>
              <a:t>,” A Model of Road Network and Buildings Extension Co-Evolution Agent-based </a:t>
            </a:r>
            <a:r>
              <a:rPr lang="en-IN" dirty="0" err="1"/>
              <a:t>Modeling</a:t>
            </a:r>
            <a:r>
              <a:rPr lang="en-IN" dirty="0"/>
              <a:t> and Simulation of Cities Procedia Computer Science”, 32, pp. 828 – 833. 2014</a:t>
            </a:r>
          </a:p>
          <a:p>
            <a:r>
              <a:rPr lang="en-IN" dirty="0"/>
              <a:t>7.	Shikhar Deep , </a:t>
            </a:r>
            <a:r>
              <a:rPr lang="en-IN" dirty="0" err="1"/>
              <a:t>Akansha</a:t>
            </a:r>
            <a:r>
              <a:rPr lang="en-IN" dirty="0"/>
              <a:t> </a:t>
            </a:r>
            <a:r>
              <a:rPr lang="en-IN" dirty="0" err="1"/>
              <a:t>Saklani</a:t>
            </a:r>
            <a:r>
              <a:rPr lang="en-IN" dirty="0"/>
              <a:t>, ” Urban Sprawl </a:t>
            </a:r>
            <a:r>
              <a:rPr lang="en-IN" dirty="0" err="1"/>
              <a:t>modeling</a:t>
            </a:r>
            <a:r>
              <a:rPr lang="en-IN" dirty="0"/>
              <a:t> using cellular automata” , The Egyptian Journal of Remote Sensing and Space Sciences, 17, pp. 179–18., 2014.</a:t>
            </a:r>
          </a:p>
          <a:p>
            <a:r>
              <a:rPr lang="en-IN" dirty="0"/>
              <a:t>8.	A.K. Bhandari, A. Kumar, “Feature Extraction using Normalized Difference Vegetation Index (NDVI): A Case Study of Jabalpur City”, Proceedings of Communication, Computing &amp; Security. Procedia Technology Volume 6, pp. 612– 621, 2012.9.	Nageswara PPR, Shobha SV, Ramesh, KS, </a:t>
            </a:r>
            <a:r>
              <a:rPr lang="en-IN" dirty="0" err="1"/>
              <a:t>Somashekhar</a:t>
            </a:r>
            <a:r>
              <a:rPr lang="en-IN" dirty="0"/>
              <a:t> RK,” Satellite -based assessment of Agricultural drought in Karnataka State, Journal of the Indian society of remote sensing “, 33 (3), pp. 429-434., 2005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D83C2-BF41-77BC-3F3C-94B85CF5B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9"/>
          <a:stretch/>
        </p:blipFill>
        <p:spPr>
          <a:xfrm>
            <a:off x="330981" y="168729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4B77-AED0-1570-93F3-3F932759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FAA74-524E-72CD-2A2A-74A67371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9F26C-1A45-6132-4CA5-DF0500A88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1220062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CA1F4-9752-B38A-BA3C-3ABDD855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70" y="2076450"/>
            <a:ext cx="7378811" cy="277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7ADB5-7715-A92F-8419-A476CE0251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9"/>
          <a:stretch/>
        </p:blipFill>
        <p:spPr>
          <a:xfrm>
            <a:off x="330980" y="217082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63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BC9E-ADBD-8040-25E5-1EEFABCA2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85" y="725319"/>
            <a:ext cx="10353762" cy="904698"/>
          </a:xfrm>
        </p:spPr>
        <p:txBody>
          <a:bodyPr/>
          <a:lstStyle/>
          <a:p>
            <a:r>
              <a:rPr lang="en-IN" dirty="0"/>
              <a:t>IEEE DRAFT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100BB-9C79-872F-169D-F3A7590D7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1336"/>
            <a:ext cx="10353762" cy="4049863"/>
          </a:xfrm>
        </p:spPr>
        <p:txBody>
          <a:bodyPr/>
          <a:lstStyle/>
          <a:p>
            <a:pPr marL="36900" indent="0" algn="ctr">
              <a:buNone/>
            </a:pPr>
            <a:r>
              <a:rPr lang="en-IN" dirty="0"/>
              <a:t>Paper to be Published</a:t>
            </a:r>
          </a:p>
          <a:p>
            <a:r>
              <a:rPr lang="en-IN" sz="1800" dirty="0" err="1"/>
              <a:t>Sanath</a:t>
            </a:r>
            <a:r>
              <a:rPr lang="en-IN" sz="1800" dirty="0"/>
              <a:t> N Bhargav , Sankalp CB, Samarth Rajendra ,” Agricultural Predictions using Satellite Imagery”: Using NDVI.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BF440-CB1E-CEFE-0A4B-47563BC76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9"/>
          <a:stretch/>
        </p:blipFill>
        <p:spPr>
          <a:xfrm>
            <a:off x="417478" y="608849"/>
            <a:ext cx="865414" cy="1021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841AD-234C-1224-82AB-A5B0D9EC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592" y="3045903"/>
            <a:ext cx="6911939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76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09B7-FA13-9142-8C4F-21BA0C9E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53144"/>
            <a:ext cx="9961034" cy="121375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3EA6E-09DE-BB74-990C-DA957C9BA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4643" y="2478536"/>
            <a:ext cx="6858000" cy="347798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C55341-FCF3-DF43-5239-F7735F4F8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9"/>
          <a:stretch/>
        </p:blipFill>
        <p:spPr>
          <a:xfrm>
            <a:off x="275321" y="502683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7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0"/>
            <a:ext cx="4223663" cy="685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729" y="146957"/>
            <a:ext cx="7078888" cy="1433093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TEAM MEMBERS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730" y="1971936"/>
            <a:ext cx="7478484" cy="4381156"/>
          </a:xfrm>
        </p:spPr>
        <p:txBody>
          <a:bodyPr anchor="t">
            <a:normAutofit/>
          </a:bodyPr>
          <a:lstStyle/>
          <a:p>
            <a:r>
              <a:rPr lang="en-US" sz="2400" dirty="0"/>
              <a:t>SAMARTH RAJENDRA         PES1UG20CS370</a:t>
            </a:r>
          </a:p>
          <a:p>
            <a:r>
              <a:rPr lang="en-US" sz="2400" dirty="0"/>
              <a:t>SANATH N BHARGAV          PES1UG20CS372</a:t>
            </a:r>
          </a:p>
          <a:p>
            <a:r>
              <a:rPr lang="en-US" sz="2400" dirty="0"/>
              <a:t>SANKALP CB                          PES1UG20CS589</a:t>
            </a:r>
          </a:p>
          <a:p>
            <a:endParaRPr lang="en-US" sz="2400" dirty="0"/>
          </a:p>
          <a:p>
            <a:pPr marL="3690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3ADFE-678B-57B4-8252-A78CD296B3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059"/>
          <a:stretch/>
        </p:blipFill>
        <p:spPr>
          <a:xfrm>
            <a:off x="561568" y="399316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800-62B5-EB24-E16E-FD6F9B94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D197B-31A4-777F-2BCB-91F443F64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Our model aims at making agricultural predictions for a specific region in the Indian Subcontinent, by using historical data, thus enabling better agricultural yield.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This method uses the data of twelve previous years, taking a monthly average thus countering the seasonality that occurs every ten years.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This model gives predictions using a metric called the normalized difference vegetation index (NDVI).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NDVI is the most widely used vegetation index for retrieval of vegetation canopy biophysical properties.</a:t>
            </a:r>
          </a:p>
          <a:p>
            <a:r>
              <a:rPr lang="en-US" dirty="0"/>
              <a:t>NDVI is adopted to analyze remote sensing measurements and assess whether the target being observed contains live green (photosynthesizing) vegetation or not.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CB6E5-C905-4730-26B2-FA70FD852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9"/>
          <a:stretch/>
        </p:blipFill>
        <p:spPr>
          <a:xfrm>
            <a:off x="300311" y="217082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7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306C-7BA7-113B-7AE4-ED0BF1D7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B52F-45BF-A888-59BF-AB0AB30E2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076449"/>
            <a:ext cx="10448013" cy="4292545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DATASET: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Collection of Data from NASA’s </a:t>
            </a:r>
            <a:r>
              <a:rPr lang="en-IN" dirty="0" err="1"/>
              <a:t>EarthData</a:t>
            </a:r>
            <a:r>
              <a:rPr lang="en-IN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Data from previous twelve years has been considered.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 Transformations of HDF files to retrieve NDVI values.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Using the </a:t>
            </a:r>
            <a:r>
              <a:rPr lang="en-IN" dirty="0" err="1"/>
              <a:t>HDFView</a:t>
            </a:r>
            <a:r>
              <a:rPr lang="en-IN" dirty="0"/>
              <a:t> application to convert the HDF of NDVI to csv sets.</a:t>
            </a:r>
          </a:p>
          <a:p>
            <a:pPr marL="450000" lvl="1" indent="0">
              <a:buNone/>
            </a:pPr>
            <a:endParaRPr lang="en-IN" dirty="0"/>
          </a:p>
          <a:p>
            <a:r>
              <a:rPr lang="en-IN" dirty="0"/>
              <a:t>LIBRARIES USED:</a:t>
            </a:r>
          </a:p>
          <a:p>
            <a:pPr lvl="1"/>
            <a:r>
              <a:rPr lang="en-IN" dirty="0"/>
              <a:t>Pandas</a:t>
            </a:r>
          </a:p>
          <a:p>
            <a:pPr lvl="1"/>
            <a:r>
              <a:rPr lang="en-IN" dirty="0" err="1"/>
              <a:t>Numpy</a:t>
            </a:r>
            <a:endParaRPr lang="en-IN" dirty="0"/>
          </a:p>
          <a:p>
            <a:pPr lvl="1"/>
            <a:r>
              <a:rPr lang="en-IN" dirty="0"/>
              <a:t>Matplotlib</a:t>
            </a:r>
          </a:p>
          <a:p>
            <a:pPr lvl="1"/>
            <a:r>
              <a:rPr lang="en-IN" dirty="0" err="1"/>
              <a:t>Tenserflow</a:t>
            </a:r>
            <a:endParaRPr lang="en-IN" dirty="0"/>
          </a:p>
          <a:p>
            <a:pPr lvl="2"/>
            <a:r>
              <a:rPr lang="en-IN" dirty="0" err="1"/>
              <a:t>keras</a:t>
            </a:r>
            <a:endParaRPr lang="en-IN" dirty="0"/>
          </a:p>
          <a:p>
            <a:pPr lvl="1"/>
            <a:r>
              <a:rPr lang="en-IN" dirty="0" err="1"/>
              <a:t>Gradio</a:t>
            </a:r>
            <a:r>
              <a:rPr lang="en-IN" dirty="0"/>
              <a:t>.</a:t>
            </a:r>
          </a:p>
          <a:p>
            <a:pPr marL="450000" lvl="1" indent="0">
              <a:buNone/>
            </a:pPr>
            <a:endParaRPr lang="en-IN" dirty="0"/>
          </a:p>
          <a:p>
            <a:pPr marL="450000" lvl="1" indent="0">
              <a:buNone/>
            </a:pPr>
            <a:endParaRPr lang="en-IN" dirty="0"/>
          </a:p>
          <a:p>
            <a:pPr marL="450000" lvl="1" indent="0">
              <a:buNone/>
            </a:pPr>
            <a:endParaRPr lang="en-IN" dirty="0"/>
          </a:p>
          <a:p>
            <a:pPr marL="450000" lvl="1" indent="0">
              <a:buNone/>
            </a:pPr>
            <a:endParaRPr lang="en-IN" dirty="0"/>
          </a:p>
          <a:p>
            <a:pPr marL="450000" lvl="1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7BD36-E1A9-4A3D-9279-B39CB1867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9"/>
          <a:stretch/>
        </p:blipFill>
        <p:spPr>
          <a:xfrm>
            <a:off x="561568" y="399316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25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F82E-4053-5C90-688D-B4D4F7E2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C31F3-DB16-8993-D266-84444B429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054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MODEL: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/>
              <a:t>Training to be done using LSTM and Dense layers.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/>
              <a:t>METRICS: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/>
              <a:t>LOSS = Mean squared error.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/>
              <a:t>Optimizer = ADAM.</a:t>
            </a:r>
          </a:p>
          <a:p>
            <a:r>
              <a:rPr lang="en-IN" dirty="0"/>
              <a:t>USER INTERFACE:</a:t>
            </a:r>
          </a:p>
          <a:p>
            <a:pPr lvl="1"/>
            <a:r>
              <a:rPr lang="en-IN" dirty="0" err="1"/>
              <a:t>Gradio</a:t>
            </a:r>
            <a:r>
              <a:rPr lang="en-IN" dirty="0"/>
              <a:t>.</a:t>
            </a:r>
          </a:p>
          <a:p>
            <a:pPr lvl="1"/>
            <a:endParaRPr lang="en-IN" dirty="0"/>
          </a:p>
          <a:p>
            <a:pPr marL="450000" lvl="1" indent="0">
              <a:buNone/>
            </a:pPr>
            <a:endParaRPr lang="en-IN" dirty="0"/>
          </a:p>
          <a:p>
            <a:pPr marL="450000" lvl="1" indent="0">
              <a:buNone/>
            </a:pPr>
            <a:endParaRPr lang="en-IN" dirty="0"/>
          </a:p>
          <a:p>
            <a:pPr marL="450000" lvl="1" indent="0">
              <a:buNone/>
            </a:pPr>
            <a:endParaRPr lang="en-IN" dirty="0"/>
          </a:p>
          <a:p>
            <a:pPr marL="450000" lvl="1" indent="0">
              <a:buNone/>
            </a:pPr>
            <a:endParaRPr lang="en-IN" dirty="0"/>
          </a:p>
          <a:p>
            <a:pPr lvl="2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B2DDF-4F53-FE07-F9C1-CF0549C0F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9"/>
          <a:stretch/>
        </p:blipFill>
        <p:spPr>
          <a:xfrm>
            <a:off x="291223" y="217082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6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F38B-8ECA-9A2C-EC21-6017EE26A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99316"/>
            <a:ext cx="10353762" cy="1021168"/>
          </a:xfrm>
        </p:spPr>
        <p:txBody>
          <a:bodyPr/>
          <a:lstStyle/>
          <a:p>
            <a:r>
              <a:rPr lang="en-IN" dirty="0"/>
              <a:t>PROJECT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000B5-E70B-497F-CA32-719F9368A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9"/>
          <a:stretch/>
        </p:blipFill>
        <p:spPr>
          <a:xfrm>
            <a:off x="561568" y="399316"/>
            <a:ext cx="865414" cy="102116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D0696E-80FF-46FF-B791-A339BD551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315" y="1904669"/>
            <a:ext cx="4950157" cy="40164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BB719-76A1-A865-30DC-DA80DFA10582}"/>
              </a:ext>
            </a:extLst>
          </p:cNvPr>
          <p:cNvSpPr txBox="1"/>
          <p:nvPr/>
        </p:nvSpPr>
        <p:spPr>
          <a:xfrm>
            <a:off x="623090" y="1480227"/>
            <a:ext cx="113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                                     DATASET COLLECTION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6308A1A-6B3D-8B5A-C7CE-AC0A79905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532" y="1904669"/>
            <a:ext cx="6090700" cy="381894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21815-C081-3874-1A60-D0C72391A52B}"/>
              </a:ext>
            </a:extLst>
          </p:cNvPr>
          <p:cNvSpPr txBox="1"/>
          <p:nvPr/>
        </p:nvSpPr>
        <p:spPr>
          <a:xfrm>
            <a:off x="3529263" y="50773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BBD14-CDA9-EF26-E298-4D0C722C28F6}"/>
              </a:ext>
            </a:extLst>
          </p:cNvPr>
          <p:cNvSpPr txBox="1"/>
          <p:nvPr/>
        </p:nvSpPr>
        <p:spPr>
          <a:xfrm>
            <a:off x="382724" y="6089352"/>
            <a:ext cx="1151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Earthdata</a:t>
            </a:r>
            <a:r>
              <a:rPr lang="en-IN" dirty="0"/>
              <a:t> – MOD13A3                                                            HDF DATA DOWNLOADS FOR A SMALL PART(polygon)</a:t>
            </a:r>
          </a:p>
        </p:txBody>
      </p:sp>
    </p:spTree>
    <p:extLst>
      <p:ext uri="{BB962C8B-B14F-4D97-AF65-F5344CB8AC3E}">
        <p14:creationId xmlns:p14="http://schemas.microsoft.com/office/powerpoint/2010/main" val="269222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9310F-8E0C-F01C-FD3E-7150E333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8442"/>
            <a:ext cx="10353762" cy="1042737"/>
          </a:xfrm>
        </p:spPr>
        <p:txBody>
          <a:bodyPr/>
          <a:lstStyle/>
          <a:p>
            <a:r>
              <a:rPr lang="en-IN" dirty="0"/>
              <a:t>PROJECT DEMONSTRATION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B53B96C-15ED-A132-D7C4-B10BC0232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942" y="1369228"/>
            <a:ext cx="3332202" cy="4238046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78ABAA-5AF4-E21E-DA5B-1B91E496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96" y="2010912"/>
            <a:ext cx="2959854" cy="1965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095263-FE74-5DB9-3D51-0DA8E87D9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102" y="1369228"/>
            <a:ext cx="4268989" cy="4157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A83771-D634-DD48-688E-9DCF5775B9D2}"/>
              </a:ext>
            </a:extLst>
          </p:cNvPr>
          <p:cNvSpPr txBox="1"/>
          <p:nvPr/>
        </p:nvSpPr>
        <p:spPr>
          <a:xfrm flipH="1">
            <a:off x="969941" y="5941422"/>
            <a:ext cx="109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All HDF downloads for every year                                                                 Adding data for the layers in ARCMAP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29EA6-067B-BDCE-2639-702C2F2A3008}"/>
              </a:ext>
            </a:extLst>
          </p:cNvPr>
          <p:cNvSpPr txBox="1"/>
          <p:nvPr/>
        </p:nvSpPr>
        <p:spPr>
          <a:xfrm>
            <a:off x="4604776" y="4475747"/>
            <a:ext cx="2856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ARCMAP for gathering NDVI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08098F-6F9C-5924-7C9F-7D51A579BE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9"/>
          <a:stretch/>
        </p:blipFill>
        <p:spPr>
          <a:xfrm>
            <a:off x="323028" y="190011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4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91EF-C98D-94B1-B58F-3006C393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2394"/>
            <a:ext cx="10353762" cy="1184744"/>
          </a:xfrm>
        </p:spPr>
        <p:txBody>
          <a:bodyPr/>
          <a:lstStyle/>
          <a:p>
            <a:r>
              <a:rPr lang="en-IN" dirty="0"/>
              <a:t>PROJECT DEMONSTRATION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9A31BB9-892B-6860-02CC-2AFA28B7E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18" y="1550504"/>
            <a:ext cx="4095237" cy="3792773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EA302-BBC4-AE8F-5FD5-9D10ECC7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10" y="1550504"/>
            <a:ext cx="4802587" cy="30612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CF758-E133-786C-C2E4-9032C964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165" y="4925342"/>
            <a:ext cx="2934032" cy="1213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26AA95-6EEA-C3EF-EDE8-9A8FFDDB7424}"/>
              </a:ext>
            </a:extLst>
          </p:cNvPr>
          <p:cNvSpPr txBox="1"/>
          <p:nvPr/>
        </p:nvSpPr>
        <p:spPr>
          <a:xfrm>
            <a:off x="9687652" y="1550504"/>
            <a:ext cx="22134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</a:t>
            </a:r>
            <a:r>
              <a:rPr lang="en-IN" dirty="0" err="1"/>
              <a:t>Rasters</a:t>
            </a:r>
            <a:r>
              <a:rPr lang="en-IN" dirty="0"/>
              <a:t> of NIR and Red bands are taken as input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output NDVI is calculated using the formula given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CEF8D-543A-008C-B014-01CBE475EE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9"/>
          <a:stretch/>
        </p:blipFill>
        <p:spPr>
          <a:xfrm>
            <a:off x="338931" y="286730"/>
            <a:ext cx="86541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61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{3821F952-6EDD-4743-8E22-B2922A459D14}tf55705232_win32</Template>
  <TotalTime>565</TotalTime>
  <Words>989</Words>
  <Application>Microsoft Office PowerPoint</Application>
  <PresentationFormat>Widescreen</PresentationFormat>
  <Paragraphs>108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Goudy Old Style</vt:lpstr>
      <vt:lpstr>Times New Roman</vt:lpstr>
      <vt:lpstr>Wingdings</vt:lpstr>
      <vt:lpstr>Wingdings 2</vt:lpstr>
      <vt:lpstr>SlateVTI</vt:lpstr>
      <vt:lpstr>DATA ANALYTICS</vt:lpstr>
      <vt:lpstr>PowerPoint Presentation</vt:lpstr>
      <vt:lpstr>TEAM MEMBERS </vt:lpstr>
      <vt:lpstr>ABSTRACT AND SCOPE</vt:lpstr>
      <vt:lpstr>IMPLEMENTATION DETAILS</vt:lpstr>
      <vt:lpstr>IMPLEMENTATION DETAILS</vt:lpstr>
      <vt:lpstr>PROJECT DEMONSTRATION</vt:lpstr>
      <vt:lpstr>PROJECT DEMONSTRATION</vt:lpstr>
      <vt:lpstr>PROJECT DEMONSTRATION</vt:lpstr>
      <vt:lpstr>PROJECT DEMONSTRATION</vt:lpstr>
      <vt:lpstr>PROJECT DEMONSTRATION</vt:lpstr>
      <vt:lpstr>PROJECT DEMONSTRATION</vt:lpstr>
      <vt:lpstr>PROJECT DEMONSTRATION</vt:lpstr>
      <vt:lpstr>PROJECT DEMONSTRATION</vt:lpstr>
      <vt:lpstr>PROJECT DEMONSTRATION</vt:lpstr>
      <vt:lpstr>TEST PLAN AND STRATEGY</vt:lpstr>
      <vt:lpstr>RESULT AND DISCUSSION</vt:lpstr>
      <vt:lpstr>CONCLUSION AND FUTURE WORK</vt:lpstr>
      <vt:lpstr>REFERENCES</vt:lpstr>
      <vt:lpstr>IEEE DRAFT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</dc:title>
  <dc:creator>SAMARTH RAJENDRA</dc:creator>
  <cp:lastModifiedBy>SAMARTH RAJENDRA</cp:lastModifiedBy>
  <cp:revision>15</cp:revision>
  <dcterms:created xsi:type="dcterms:W3CDTF">2022-11-13T20:25:59Z</dcterms:created>
  <dcterms:modified xsi:type="dcterms:W3CDTF">2022-11-15T20:02:37Z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